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7772400" cy="10058400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AFCA"/>
    <a:srgbClr val="E86D6A"/>
    <a:srgbClr val="A93D92"/>
    <a:srgbClr val="F49320"/>
    <a:srgbClr val="9C4A8A"/>
    <a:srgbClr val="E76E6B"/>
    <a:srgbClr val="76BB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3324" autoAdjust="0"/>
  </p:normalViewPr>
  <p:slideViewPr>
    <p:cSldViewPr snapToGrid="0">
      <p:cViewPr>
        <p:scale>
          <a:sx n="80" d="100"/>
          <a:sy n="80" d="100"/>
        </p:scale>
        <p:origin x="232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0D5C-B86E-46D8-ABCF-75CD14909EF4}" type="datetimeFigureOut">
              <a:rPr lang="en-US" smtClean="0"/>
              <a:t>2/27/23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35348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0D5C-B86E-46D8-ABCF-75CD14909EF4}" type="datetimeFigureOut">
              <a:rPr lang="en-US" smtClean="0"/>
              <a:t>2/27/23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76634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0D5C-B86E-46D8-ABCF-75CD14909EF4}" type="datetimeFigureOut">
              <a:rPr lang="en-US" smtClean="0"/>
              <a:t>2/27/23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34142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0D5C-B86E-46D8-ABCF-75CD14909EF4}" type="datetimeFigureOut">
              <a:rPr lang="en-US" smtClean="0"/>
              <a:t>2/27/23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68968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0D5C-B86E-46D8-ABCF-75CD14909EF4}" type="datetimeFigureOut">
              <a:rPr lang="en-US" smtClean="0"/>
              <a:t>2/27/23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04224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0D5C-B86E-46D8-ABCF-75CD14909EF4}" type="datetimeFigureOut">
              <a:rPr lang="en-US" smtClean="0"/>
              <a:t>2/27/23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55060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0D5C-B86E-46D8-ABCF-75CD14909EF4}" type="datetimeFigureOut">
              <a:rPr lang="en-US" smtClean="0"/>
              <a:t>2/27/23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36116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0D5C-B86E-46D8-ABCF-75CD14909EF4}" type="datetimeFigureOut">
              <a:rPr lang="en-US" smtClean="0"/>
              <a:t>2/27/23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87153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0D5C-B86E-46D8-ABCF-75CD14909EF4}" type="datetimeFigureOut">
              <a:rPr lang="en-US" smtClean="0"/>
              <a:t>2/27/23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49066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0D5C-B86E-46D8-ABCF-75CD14909EF4}" type="datetimeFigureOut">
              <a:rPr lang="en-US" smtClean="0"/>
              <a:t>2/27/23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53359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50D5C-B86E-46D8-ABCF-75CD14909EF4}" type="datetimeFigureOut">
              <a:rPr lang="en-US" smtClean="0"/>
              <a:t>2/27/23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58850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50D5C-B86E-46D8-ABCF-75CD14909EF4}" type="datetimeFigureOut">
              <a:rPr lang="en-US" smtClean="0"/>
              <a:t>2/27/23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53F23-CC31-483F-9C70-04FBB65E0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32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sv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wcasd.net/Page/13434" TargetMode="External"/><Relationship Id="rId11" Type="http://schemas.openxmlformats.org/officeDocument/2006/relationships/image" Target="../media/image9.sv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raphic 19" descr="Shamrock with solid fill">
            <a:extLst>
              <a:ext uri="{FF2B5EF4-FFF2-40B4-BE49-F238E27FC236}">
                <a16:creationId xmlns:a16="http://schemas.microsoft.com/office/drawing/2014/main" id="{FF8B28E1-A4AB-6DB6-3A0B-B03C26F4BE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8883540">
            <a:off x="6199836" y="4741380"/>
            <a:ext cx="1220915" cy="1220915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0760D3C5-EE9F-449C-AD77-139FB5C2C02D}"/>
              </a:ext>
            </a:extLst>
          </p:cNvPr>
          <p:cNvGrpSpPr/>
          <p:nvPr/>
        </p:nvGrpSpPr>
        <p:grpSpPr>
          <a:xfrm>
            <a:off x="2309948" y="3655601"/>
            <a:ext cx="5000101" cy="246888"/>
            <a:chOff x="2341229" y="4335239"/>
            <a:chExt cx="5000101" cy="291780"/>
          </a:xfrm>
          <a:solidFill>
            <a:srgbClr val="55AFCA"/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2DBBE8DC-E803-4AF2-9BD7-A5EC34DD2402}"/>
                </a:ext>
              </a:extLst>
            </p:cNvPr>
            <p:cNvSpPr/>
            <p:nvPr/>
          </p:nvSpPr>
          <p:spPr>
            <a:xfrm>
              <a:off x="2341229" y="4335239"/>
              <a:ext cx="341642" cy="2917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E483148A-33F0-4BAD-8FB0-EBA4831ACDD1}"/>
                </a:ext>
              </a:extLst>
            </p:cNvPr>
            <p:cNvSpPr/>
            <p:nvPr/>
          </p:nvSpPr>
          <p:spPr>
            <a:xfrm>
              <a:off x="3503144" y="4335239"/>
              <a:ext cx="341642" cy="2917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91A6E2F1-331B-4B41-961C-70D08BFE37B6}"/>
                </a:ext>
              </a:extLst>
            </p:cNvPr>
            <p:cNvSpPr/>
            <p:nvPr/>
          </p:nvSpPr>
          <p:spPr>
            <a:xfrm>
              <a:off x="4664933" y="4335239"/>
              <a:ext cx="341642" cy="2917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4188289B-EBC8-47CC-A974-62B07B4D2335}"/>
                </a:ext>
              </a:extLst>
            </p:cNvPr>
            <p:cNvSpPr/>
            <p:nvPr/>
          </p:nvSpPr>
          <p:spPr>
            <a:xfrm>
              <a:off x="5824825" y="4335239"/>
              <a:ext cx="341642" cy="2917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E398E36F-EC26-4165-A353-428C55E8F198}"/>
                </a:ext>
              </a:extLst>
            </p:cNvPr>
            <p:cNvSpPr/>
            <p:nvPr/>
          </p:nvSpPr>
          <p:spPr>
            <a:xfrm>
              <a:off x="6999688" y="4335239"/>
              <a:ext cx="341642" cy="2917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aphicFrame>
        <p:nvGraphicFramePr>
          <p:cNvPr id="91" name="Table 90">
            <a:extLst>
              <a:ext uri="{FF2B5EF4-FFF2-40B4-BE49-F238E27FC236}">
                <a16:creationId xmlns:a16="http://schemas.microsoft.com/office/drawing/2014/main" id="{200347CC-F561-48A5-87B6-A78937F817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179255"/>
              </p:ext>
            </p:extLst>
          </p:nvPr>
        </p:nvGraphicFramePr>
        <p:xfrm>
          <a:off x="1497503" y="2020404"/>
          <a:ext cx="5806710" cy="6104595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44856">
                  <a:extLst>
                    <a:ext uri="{9D8B030D-6E8A-4147-A177-3AD203B41FA5}">
                      <a16:colId xmlns:a16="http://schemas.microsoft.com/office/drawing/2014/main" val="3713006317"/>
                    </a:ext>
                  </a:extLst>
                </a:gridCol>
                <a:gridCol w="916486">
                  <a:extLst>
                    <a:ext uri="{9D8B030D-6E8A-4147-A177-3AD203B41FA5}">
                      <a16:colId xmlns:a16="http://schemas.microsoft.com/office/drawing/2014/main" val="1852944129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76472094"/>
                    </a:ext>
                  </a:extLst>
                </a:gridCol>
                <a:gridCol w="916486">
                  <a:extLst>
                    <a:ext uri="{9D8B030D-6E8A-4147-A177-3AD203B41FA5}">
                      <a16:colId xmlns:a16="http://schemas.microsoft.com/office/drawing/2014/main" val="2914536326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3733501739"/>
                    </a:ext>
                  </a:extLst>
                </a:gridCol>
                <a:gridCol w="916486">
                  <a:extLst>
                    <a:ext uri="{9D8B030D-6E8A-4147-A177-3AD203B41FA5}">
                      <a16:colId xmlns:a16="http://schemas.microsoft.com/office/drawing/2014/main" val="3658102102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1581109998"/>
                    </a:ext>
                  </a:extLst>
                </a:gridCol>
                <a:gridCol w="914923">
                  <a:extLst>
                    <a:ext uri="{9D8B030D-6E8A-4147-A177-3AD203B41FA5}">
                      <a16:colId xmlns:a16="http://schemas.microsoft.com/office/drawing/2014/main" val="2237888107"/>
                    </a:ext>
                  </a:extLst>
                </a:gridCol>
                <a:gridCol w="246419">
                  <a:extLst>
                    <a:ext uri="{9D8B030D-6E8A-4147-A177-3AD203B41FA5}">
                      <a16:colId xmlns:a16="http://schemas.microsoft.com/office/drawing/2014/main" val="4281694389"/>
                    </a:ext>
                  </a:extLst>
                </a:gridCol>
                <a:gridCol w="916486">
                  <a:extLst>
                    <a:ext uri="{9D8B030D-6E8A-4147-A177-3AD203B41FA5}">
                      <a16:colId xmlns:a16="http://schemas.microsoft.com/office/drawing/2014/main" val="4130633376"/>
                    </a:ext>
                  </a:extLst>
                </a:gridCol>
              </a:tblGrid>
              <a:tr h="50904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600" b="1" i="1" baseline="800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900" b="1" i="0" u="none" strike="noStrike" kern="12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Lucky Shoes"/>
                        </a:rPr>
                        <a:t>LUNES</a:t>
                      </a:r>
                      <a:endParaRPr lang="en-US" sz="1900" b="1" kern="1200">
                        <a:solidFill>
                          <a:schemeClr val="accent6">
                            <a:lumMod val="75000"/>
                          </a:schemeClr>
                        </a:solidFill>
                        <a:latin typeface="Lucky Shoes" pitchFamily="2" charset="0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1900" b="1" kern="120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900" b="1" i="0" u="none" strike="noStrike" kern="12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Lucky Shoes"/>
                        </a:rPr>
                        <a:t>MAR</a:t>
                      </a:r>
                      <a:endParaRPr lang="en-US" sz="1900" b="1" kern="1200">
                        <a:solidFill>
                          <a:schemeClr val="accent6">
                            <a:lumMod val="75000"/>
                          </a:schemeClr>
                        </a:solidFill>
                        <a:latin typeface="Lucky Shoes" pitchFamily="2" charset="0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2600" b="1" i="1" baseline="800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900" b="1" i="0" u="none" strike="noStrike" kern="12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Lucky Shoes"/>
                        </a:rPr>
                        <a:t>MIER</a:t>
                      </a:r>
                      <a:endParaRPr lang="en-US" sz="1900" b="1" kern="1200">
                        <a:solidFill>
                          <a:schemeClr val="accent6">
                            <a:lumMod val="75000"/>
                          </a:schemeClr>
                        </a:solidFill>
                        <a:latin typeface="Lucky Shoes" pitchFamily="2" charset="0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1900" b="1" kern="120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MX" sz="1900" b="1" i="0" u="none" strike="noStrike" kern="12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Lucky Shoes"/>
                        </a:rPr>
                        <a:t>JUE</a:t>
                      </a:r>
                      <a:endParaRPr lang="en-US" sz="1900" b="1" kern="1200">
                        <a:solidFill>
                          <a:schemeClr val="accent6">
                            <a:lumMod val="75000"/>
                          </a:schemeClr>
                        </a:solidFill>
                        <a:latin typeface="Lucky Shoes" pitchFamily="2" charset="0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US" sz="1900" b="1" kern="120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900" b="1" i="0" u="none" strike="noStrike" kern="12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Lucky Shoes"/>
                        </a:rPr>
                        <a:t>VIER</a:t>
                      </a:r>
                      <a:endParaRPr lang="en-US" sz="1900" b="1" kern="1200">
                        <a:solidFill>
                          <a:schemeClr val="accent6">
                            <a:lumMod val="75000"/>
                          </a:schemeClr>
                        </a:solidFill>
                        <a:latin typeface="Lucky Shoes" pitchFamily="2" charset="0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70551839"/>
                  </a:ext>
                </a:extLst>
              </a:tr>
              <a:tr h="1119111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kern="1200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27</a:t>
                      </a:r>
                      <a:endParaRPr lang="en-US" sz="1600" b="1" i="1" kern="1200" baseline="800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kern="1200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28</a:t>
                      </a:r>
                      <a:endParaRPr lang="en-US" sz="1600" b="1" i="1" kern="1200" baseline="800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kern="1200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1</a:t>
                      </a:r>
                      <a:endParaRPr lang="en-US" sz="1600" b="1" i="1" kern="1200" baseline="800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kern="1200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2</a:t>
                      </a:r>
                      <a:endParaRPr lang="en-US" sz="1600" b="1" i="1" kern="1200" baseline="800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MX" sz="1600" b="1" i="0" u="none" strike="noStrike" kern="1200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3</a:t>
                      </a:r>
                      <a:endParaRPr lang="en-US" sz="1600" b="1" i="1" kern="1200" baseline="800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240193"/>
                  </a:ext>
                </a:extLst>
              </a:tr>
              <a:tr h="1119111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kern="1200" baseline="8000">
                          <a:solidFill>
                            <a:srgbClr val="FFFFFF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6</a:t>
                      </a:r>
                      <a:endParaRPr lang="en-US" sz="1600" b="1" i="1" kern="1200" baseline="800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kern="1200" baseline="8000">
                          <a:solidFill>
                            <a:srgbClr val="FFFFFF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7</a:t>
                      </a:r>
                      <a:endParaRPr lang="en-US" sz="1600" b="1" i="1" baseline="800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kern="1200" baseline="8000">
                          <a:solidFill>
                            <a:srgbClr val="FFFFFF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8</a:t>
                      </a:r>
                      <a:endParaRPr lang="en-US" sz="1600" b="1" i="1" baseline="800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kern="1200" baseline="8000">
                          <a:solidFill>
                            <a:srgbClr val="FFFFFF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9</a:t>
                      </a:r>
                      <a:endParaRPr lang="en-US" sz="1600" b="1" i="1" baseline="800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kern="1200" baseline="8000">
                          <a:solidFill>
                            <a:srgbClr val="FFFFFF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10</a:t>
                      </a:r>
                      <a:endParaRPr lang="en-US" sz="1600" b="1" i="1" baseline="800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876471"/>
                  </a:ext>
                </a:extLst>
              </a:tr>
              <a:tr h="1119111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MX" sz="1600" b="1" i="0" u="none" strike="noStrike" kern="1200" baseline="8000" dirty="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13</a:t>
                      </a:r>
                      <a:endParaRPr lang="en-US" sz="1600" b="1" i="1" kern="1200" baseline="80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kern="1200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14</a:t>
                      </a:r>
                      <a:endParaRPr lang="en-US" sz="1600" b="1" i="1" kern="1200" baseline="800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MX" sz="1600" b="1" i="0" u="none" strike="noStrike" kern="1200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15</a:t>
                      </a:r>
                      <a:endParaRPr lang="en-US" sz="1600" b="1" i="1" kern="1200" baseline="800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kern="1200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16</a:t>
                      </a:r>
                      <a:endParaRPr lang="en-US" sz="1600" b="1" i="1" kern="1200" baseline="800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s-MX" sz="1600" b="1" i="0" u="none" strike="noStrike" kern="1200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17</a:t>
                      </a:r>
                      <a:endParaRPr lang="en-US" sz="1600" b="1" i="1" kern="1200" baseline="800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856012"/>
                  </a:ext>
                </a:extLst>
              </a:tr>
              <a:tr h="1119111">
                <a:tc gridSpan="2"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kern="1200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20</a:t>
                      </a:r>
                      <a:endParaRPr lang="en-US" sz="1600" b="1" i="1" kern="1200" baseline="800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21</a:t>
                      </a:r>
                      <a:endParaRPr lang="en-US" sz="1600" b="1" i="1" kern="1200" baseline="800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22</a:t>
                      </a:r>
                      <a:endParaRPr lang="en-US" sz="1600" b="1" i="1" kern="1200" baseline="800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23</a:t>
                      </a:r>
                      <a:endParaRPr lang="en-US" sz="1600" b="1" i="1" kern="1200" baseline="800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24</a:t>
                      </a:r>
                      <a:endParaRPr lang="en-US" sz="1600" b="1" i="1" baseline="800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163649"/>
                  </a:ext>
                </a:extLst>
              </a:tr>
              <a:tr h="1119111">
                <a:tc gridSpan="2"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kern="1200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27</a:t>
                      </a:r>
                      <a:endParaRPr lang="en-US" sz="1600" b="1" i="1" kern="1200" baseline="800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kern="1200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28</a:t>
                      </a:r>
                      <a:endParaRPr lang="en-US" sz="1600" b="1" i="1" kern="1200" baseline="800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0" u="none" strike="noStrike" kern="1200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29</a:t>
                      </a:r>
                      <a:endParaRPr lang="en-US" sz="1600" b="1" i="1" kern="1200" baseline="800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1" u="none" strike="noStrike" kern="1200" baseline="800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es-MX" sz="1600" b="1" i="1" u="none" strike="noStrike" baseline="8000" dirty="0">
                          <a:solidFill>
                            <a:srgbClr val="548235"/>
                          </a:solidFill>
                          <a:highlight>
                            <a:srgbClr val="000000">
                              <a:alpha val="0"/>
                            </a:srgbClr>
                          </a:highlight>
                          <a:latin typeface="Calibri"/>
                        </a:rPr>
                        <a:t>31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836254"/>
                  </a:ext>
                </a:extLst>
              </a:tr>
            </a:tbl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11661A19-F961-48FE-A27B-C1CAB69BC090}"/>
              </a:ext>
            </a:extLst>
          </p:cNvPr>
          <p:cNvSpPr txBox="1"/>
          <p:nvPr/>
        </p:nvSpPr>
        <p:spPr>
          <a:xfrm>
            <a:off x="2382880" y="498556"/>
            <a:ext cx="4997425" cy="337571"/>
          </a:xfrm>
          <a:prstGeom prst="rect">
            <a:avLst/>
          </a:prstGeom>
        </p:spPr>
        <p:txBody>
          <a:bodyPr vert="horz" lIns="109728" tIns="54864" rIns="109728" bIns="54864" rtlCol="0" anchor="ctr">
            <a:noAutofit/>
          </a:bodyPr>
          <a:lstStyle>
            <a:lvl1pPr algn="l" defTabSz="4572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200" kern="1200" cap="none" baseline="0">
                <a:solidFill>
                  <a:schemeClr val="tx1"/>
                </a:solidFill>
                <a:latin typeface="Gotham Bold" pitchFamily="50" charset="0"/>
                <a:ea typeface="+mj-ea"/>
                <a:cs typeface="Gotham Bold" pitchFamily="50" charset="0"/>
              </a:defRPr>
            </a:lvl1pPr>
          </a:lstStyle>
          <a:p>
            <a:pPr algn="r" defTabSz="548640" rtl="0"/>
            <a:r>
              <a:rPr lang="es-MX" sz="3000" b="0" i="0" u="none" strike="noStrike">
                <a:solidFill>
                  <a:srgbClr val="70AD47"/>
                </a:solidFill>
                <a:highlight>
                  <a:srgbClr val="000000">
                    <a:alpha val="0"/>
                  </a:srgbClr>
                </a:highlight>
                <a:latin typeface="Lucky Shoes"/>
                <a:cs typeface="Arial"/>
              </a:rPr>
              <a:t>Marzo</a:t>
            </a:r>
            <a:r>
              <a:rPr lang="es-MX" sz="3000" b="0" i="0" u="none" strike="noStrike">
                <a:solidFill>
                  <a:srgbClr val="70AD47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 </a:t>
            </a:r>
            <a:r>
              <a:rPr lang="es-MX" sz="3000" b="0" i="0" u="none" strike="noStrike">
                <a:solidFill>
                  <a:srgbClr val="70AD47"/>
                </a:solidFill>
                <a:highlight>
                  <a:srgbClr val="000000">
                    <a:alpha val="0"/>
                  </a:srgbClr>
                </a:highlight>
                <a:latin typeface="Arial Narrow"/>
                <a:cs typeface="Arial"/>
              </a:rPr>
              <a:t>2023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982FC7-D6B6-433E-8E37-05C6F623FDD2}"/>
              </a:ext>
            </a:extLst>
          </p:cNvPr>
          <p:cNvSpPr txBox="1"/>
          <p:nvPr/>
        </p:nvSpPr>
        <p:spPr>
          <a:xfrm>
            <a:off x="2646873" y="836127"/>
            <a:ext cx="4733432" cy="97533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r" rtl="0">
              <a:lnSpc>
                <a:spcPct val="130000"/>
              </a:lnSpc>
            </a:pPr>
            <a:r>
              <a:rPr lang="es-MX" sz="2000" b="1" i="0" u="none" strike="noStrike" kern="1200" dirty="0">
                <a:solidFill>
                  <a:srgbClr val="548235"/>
                </a:solidFill>
                <a:highlight>
                  <a:srgbClr val="000000">
                    <a:alpha val="0"/>
                  </a:srgbClr>
                </a:highlight>
                <a:latin typeface="Lucky Shoes"/>
                <a:cs typeface="Arial"/>
              </a:rPr>
              <a:t>Menú de Almuerzo para Preparatoria</a:t>
            </a:r>
          </a:p>
          <a:p>
            <a:pPr algn="r" rtl="0">
              <a:lnSpc>
                <a:spcPct val="130000"/>
              </a:lnSpc>
            </a:pPr>
            <a:r>
              <a:rPr lang="es-MX" sz="2200" b="1" i="0" u="none" strike="noStrike" kern="1200" dirty="0">
                <a:solidFill>
                  <a:srgbClr val="70AD47"/>
                </a:solidFill>
                <a:highlight>
                  <a:srgbClr val="000000">
                    <a:alpha val="0"/>
                  </a:srgbClr>
                </a:highlight>
                <a:latin typeface="Lucky Shoes"/>
                <a:cs typeface="Arial"/>
              </a:rPr>
              <a:t>Precio de la comida $</a:t>
            </a:r>
            <a:r>
              <a:rPr lang="es-MX" sz="2200" b="1" i="0" u="none" strike="noStrike" kern="1200" dirty="0">
                <a:solidFill>
                  <a:srgbClr val="70AD47"/>
                </a:solidFill>
                <a:highlight>
                  <a:srgbClr val="000000">
                    <a:alpha val="0"/>
                  </a:srgbClr>
                </a:highlight>
                <a:latin typeface="Arial Narrow"/>
                <a:cs typeface="Arial"/>
              </a:rPr>
              <a:t>3.25</a:t>
            </a:r>
            <a:endParaRPr lang="en-US" sz="2200" b="1" kern="1200" dirty="0">
              <a:solidFill>
                <a:schemeClr val="accent6"/>
              </a:solidFill>
              <a:latin typeface="Lucky Shoes" pitchFamily="2" charset="0"/>
              <a:cs typeface="Arial" pitchFamily="34" charset="0"/>
            </a:endParaRPr>
          </a:p>
        </p:txBody>
      </p:sp>
      <p:sp>
        <p:nvSpPr>
          <p:cNvPr id="19" name="object 67">
            <a:extLst>
              <a:ext uri="{FF2B5EF4-FFF2-40B4-BE49-F238E27FC236}">
                <a16:creationId xmlns:a16="http://schemas.microsoft.com/office/drawing/2014/main" id="{198A809A-2717-4EE9-9E27-B921E5DF701A}"/>
              </a:ext>
            </a:extLst>
          </p:cNvPr>
          <p:cNvSpPr txBox="1"/>
          <p:nvPr/>
        </p:nvSpPr>
        <p:spPr>
          <a:xfrm>
            <a:off x="1508058" y="4020452"/>
            <a:ext cx="1125775" cy="36933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Pasta Alfredo con Pollo*</a:t>
            </a:r>
          </a:p>
        </p:txBody>
      </p:sp>
      <p:sp>
        <p:nvSpPr>
          <p:cNvPr id="24" name="object 67">
            <a:extLst>
              <a:ext uri="{FF2B5EF4-FFF2-40B4-BE49-F238E27FC236}">
                <a16:creationId xmlns:a16="http://schemas.microsoft.com/office/drawing/2014/main" id="{75577409-1D26-445E-A910-F3FB3E189217}"/>
              </a:ext>
            </a:extLst>
          </p:cNvPr>
          <p:cNvSpPr txBox="1"/>
          <p:nvPr/>
        </p:nvSpPr>
        <p:spPr>
          <a:xfrm>
            <a:off x="6192480" y="2831320"/>
            <a:ext cx="1117569" cy="57964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050" b="1" i="0" u="none" strike="noStrike" dirty="0">
                <a:solidFill>
                  <a:srgbClr val="00B050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Sándwich de Queso a la Parrilla</a:t>
            </a:r>
          </a:p>
          <a:p>
            <a:pPr marL="12700" algn="ctr" rtl="0">
              <a:spcBef>
                <a:spcPts val="100"/>
              </a:spcBef>
            </a:pPr>
            <a:r>
              <a:rPr lang="es-MX" sz="1050" b="1" i="0" u="none" strike="noStrike" dirty="0">
                <a:solidFill>
                  <a:srgbClr val="00B050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y </a:t>
            </a:r>
          </a:p>
          <a:p>
            <a:pPr marL="12700" algn="ctr" rtl="0">
              <a:spcBef>
                <a:spcPts val="100"/>
              </a:spcBef>
            </a:pPr>
            <a:r>
              <a:rPr lang="es-MX" sz="1050" b="1" i="0" u="none" strike="noStrike" dirty="0">
                <a:solidFill>
                  <a:srgbClr val="00B050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Sopa de Tomate</a:t>
            </a:r>
          </a:p>
        </p:txBody>
      </p:sp>
      <p:pic>
        <p:nvPicPr>
          <p:cNvPr id="41" name="Picture 4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7E389CAD-3408-4795-BC53-4BD8B252EB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513" y="388684"/>
            <a:ext cx="1250812" cy="442649"/>
          </a:xfrm>
          <a:prstGeom prst="rect">
            <a:avLst/>
          </a:prstGeom>
        </p:spPr>
      </p:pic>
      <p:sp>
        <p:nvSpPr>
          <p:cNvPr id="42" name="object 67">
            <a:extLst>
              <a:ext uri="{FF2B5EF4-FFF2-40B4-BE49-F238E27FC236}">
                <a16:creationId xmlns:a16="http://schemas.microsoft.com/office/drawing/2014/main" id="{5B74E380-7207-4C4C-AE0D-07C510AD1532}"/>
              </a:ext>
            </a:extLst>
          </p:cNvPr>
          <p:cNvSpPr txBox="1"/>
          <p:nvPr/>
        </p:nvSpPr>
        <p:spPr>
          <a:xfrm>
            <a:off x="77307" y="9803977"/>
            <a:ext cx="2840391" cy="16927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rtl="0">
              <a:spcBef>
                <a:spcPts val="100"/>
              </a:spcBef>
            </a:pPr>
            <a:r>
              <a:rPr lang="es-MX" sz="1100" b="0" i="1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Los menús están sujetos a cambios.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3C5C3F1-C7E1-49CD-83F9-E7BDEC20FF24}"/>
              </a:ext>
            </a:extLst>
          </p:cNvPr>
          <p:cNvSpPr txBox="1"/>
          <p:nvPr/>
        </p:nvSpPr>
        <p:spPr>
          <a:xfrm>
            <a:off x="3039421" y="9031561"/>
            <a:ext cx="2439269" cy="5523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es-MX" sz="1600" b="1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Oferta Por Tiempo Limitado:</a:t>
            </a:r>
            <a:endParaRPr lang="en-US" sz="14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marR="0" algn="ctr" rtl="0">
              <a:lnSpc>
                <a:spcPct val="107000"/>
              </a:lnSpc>
              <a:spcBef>
                <a:spcPct val="0"/>
              </a:spcBef>
              <a:spcAft>
                <a:spcPct val="0"/>
              </a:spcAft>
            </a:pPr>
            <a:r>
              <a:rPr lang="es-MX" sz="1400" b="0" i="0" u="none" strike="noStrike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latin typeface="Arial"/>
                <a:ea typeface="Calibri" panose="020F0502020204030204"/>
                <a:cs typeface="Arial"/>
              </a:rPr>
              <a:t>Chipotle Garbanzo Sub Sándwich</a:t>
            </a:r>
          </a:p>
        </p:txBody>
      </p:sp>
      <p:sp>
        <p:nvSpPr>
          <p:cNvPr id="52" name="object 67">
            <a:extLst>
              <a:ext uri="{FF2B5EF4-FFF2-40B4-BE49-F238E27FC236}">
                <a16:creationId xmlns:a16="http://schemas.microsoft.com/office/drawing/2014/main" id="{D6F4AA80-A352-4354-8E27-0CAAFD547D59}"/>
              </a:ext>
            </a:extLst>
          </p:cNvPr>
          <p:cNvSpPr txBox="1"/>
          <p:nvPr/>
        </p:nvSpPr>
        <p:spPr>
          <a:xfrm>
            <a:off x="2677282" y="3997680"/>
            <a:ext cx="1117569" cy="36933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Tacos de Pollo*</a:t>
            </a:r>
          </a:p>
        </p:txBody>
      </p:sp>
      <p:sp>
        <p:nvSpPr>
          <p:cNvPr id="53" name="object 67">
            <a:extLst>
              <a:ext uri="{FF2B5EF4-FFF2-40B4-BE49-F238E27FC236}">
                <a16:creationId xmlns:a16="http://schemas.microsoft.com/office/drawing/2014/main" id="{EBFFA50D-AD07-490B-BFE0-1BF0CFD3804F}"/>
              </a:ext>
            </a:extLst>
          </p:cNvPr>
          <p:cNvSpPr txBox="1"/>
          <p:nvPr/>
        </p:nvSpPr>
        <p:spPr>
          <a:xfrm>
            <a:off x="2638584" y="4931276"/>
            <a:ext cx="1174921" cy="75405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000" b="0" i="1" u="none" strike="noStrike" dirty="0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¡Locura de Marzo!</a:t>
            </a:r>
          </a:p>
          <a:p>
            <a:pPr marL="12700" algn="ctr">
              <a:spcBef>
                <a:spcPts val="100"/>
              </a:spcBef>
            </a:pPr>
            <a:r>
              <a:rPr lang="es-MX" sz="105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Pollo empanizado con Aderezo Buffalo Ranch</a:t>
            </a:r>
          </a:p>
          <a:p>
            <a:pPr marL="12700" algn="ctr" rtl="0">
              <a:spcBef>
                <a:spcPts val="100"/>
              </a:spcBef>
            </a:pPr>
            <a:r>
              <a:rPr lang="es-MX" sz="105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Papitas tipo tots</a:t>
            </a:r>
            <a:endParaRPr lang="en-US" sz="105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object 67">
            <a:extLst>
              <a:ext uri="{FF2B5EF4-FFF2-40B4-BE49-F238E27FC236}">
                <a16:creationId xmlns:a16="http://schemas.microsoft.com/office/drawing/2014/main" id="{7087A47D-3DF3-42BD-AAF8-3C307B6C29C8}"/>
              </a:ext>
            </a:extLst>
          </p:cNvPr>
          <p:cNvSpPr txBox="1"/>
          <p:nvPr/>
        </p:nvSpPr>
        <p:spPr>
          <a:xfrm>
            <a:off x="2758040" y="6163148"/>
            <a:ext cx="1048597" cy="38215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 Tacos Suaves de res*</a:t>
            </a:r>
          </a:p>
        </p:txBody>
      </p:sp>
      <p:sp>
        <p:nvSpPr>
          <p:cNvPr id="57" name="object 67">
            <a:extLst>
              <a:ext uri="{FF2B5EF4-FFF2-40B4-BE49-F238E27FC236}">
                <a16:creationId xmlns:a16="http://schemas.microsoft.com/office/drawing/2014/main" id="{02F89CCD-6CCA-4531-9BC5-C578B2D6E7E6}"/>
              </a:ext>
            </a:extLst>
          </p:cNvPr>
          <p:cNvSpPr txBox="1"/>
          <p:nvPr/>
        </p:nvSpPr>
        <p:spPr>
          <a:xfrm>
            <a:off x="3846663" y="3921707"/>
            <a:ext cx="1117569" cy="56682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s-MX" sz="11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Pedacitos de Pollo Empanizado del General Tso’s</a:t>
            </a:r>
          </a:p>
          <a:p>
            <a:pPr marL="12700" algn="ctr" rtl="0">
              <a:spcBef>
                <a:spcPts val="100"/>
              </a:spcBef>
            </a:pPr>
            <a:endParaRPr lang="es-MX" sz="1200" b="1" i="0" u="none" strike="noStrike" dirty="0">
              <a:highlight>
                <a:srgbClr val="000000">
                  <a:alpha val="0"/>
                </a:srgbClr>
              </a:highlight>
              <a:latin typeface="Arial"/>
              <a:cs typeface="Arial"/>
            </a:endParaRPr>
          </a:p>
        </p:txBody>
      </p:sp>
      <p:sp>
        <p:nvSpPr>
          <p:cNvPr id="58" name="object 67">
            <a:extLst>
              <a:ext uri="{FF2B5EF4-FFF2-40B4-BE49-F238E27FC236}">
                <a16:creationId xmlns:a16="http://schemas.microsoft.com/office/drawing/2014/main" id="{B34F827C-BC5C-4B1A-A12F-EE7FA74E2703}"/>
              </a:ext>
            </a:extLst>
          </p:cNvPr>
          <p:cNvSpPr txBox="1"/>
          <p:nvPr/>
        </p:nvSpPr>
        <p:spPr>
          <a:xfrm>
            <a:off x="3846830" y="5138347"/>
            <a:ext cx="1117569" cy="36933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Alitas Deshuesadas</a:t>
            </a:r>
          </a:p>
        </p:txBody>
      </p:sp>
      <p:sp>
        <p:nvSpPr>
          <p:cNvPr id="59" name="object 67">
            <a:extLst>
              <a:ext uri="{FF2B5EF4-FFF2-40B4-BE49-F238E27FC236}">
                <a16:creationId xmlns:a16="http://schemas.microsoft.com/office/drawing/2014/main" id="{0DAD1BC2-79C3-4394-94EC-13B7451C3C08}"/>
              </a:ext>
            </a:extLst>
          </p:cNvPr>
          <p:cNvSpPr txBox="1"/>
          <p:nvPr/>
        </p:nvSpPr>
        <p:spPr>
          <a:xfrm>
            <a:off x="1526422" y="6149108"/>
            <a:ext cx="1117569" cy="55399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Pierna de Pollo con Miel Picante</a:t>
            </a:r>
          </a:p>
        </p:txBody>
      </p:sp>
      <p:sp>
        <p:nvSpPr>
          <p:cNvPr id="61" name="object 67">
            <a:extLst>
              <a:ext uri="{FF2B5EF4-FFF2-40B4-BE49-F238E27FC236}">
                <a16:creationId xmlns:a16="http://schemas.microsoft.com/office/drawing/2014/main" id="{88B566E8-617F-494F-8903-F79FA66E384E}"/>
              </a:ext>
            </a:extLst>
          </p:cNvPr>
          <p:cNvSpPr txBox="1"/>
          <p:nvPr/>
        </p:nvSpPr>
        <p:spPr>
          <a:xfrm>
            <a:off x="4908639" y="2779955"/>
            <a:ext cx="1232241" cy="76431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1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Tostadas Francesas</a:t>
            </a:r>
          </a:p>
          <a:p>
            <a:pPr marL="12700" algn="ctr" rtl="0">
              <a:spcBef>
                <a:spcPts val="100"/>
              </a:spcBef>
            </a:pPr>
            <a:r>
              <a:rPr lang="es-MX" sz="11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 con</a:t>
            </a:r>
          </a:p>
          <a:p>
            <a:pPr marL="12700" algn="ctr" rtl="0">
              <a:spcBef>
                <a:spcPts val="100"/>
              </a:spcBef>
            </a:pPr>
            <a:r>
              <a:rPr lang="es-MX" sz="11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 Salchicha de Pollo</a:t>
            </a:r>
            <a:r>
              <a:rPr lang="es-MX" sz="12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*</a:t>
            </a:r>
          </a:p>
        </p:txBody>
      </p:sp>
      <p:sp>
        <p:nvSpPr>
          <p:cNvPr id="62" name="object 67">
            <a:extLst>
              <a:ext uri="{FF2B5EF4-FFF2-40B4-BE49-F238E27FC236}">
                <a16:creationId xmlns:a16="http://schemas.microsoft.com/office/drawing/2014/main" id="{59A9E001-2123-4FFB-BE56-24831A0931DE}"/>
              </a:ext>
            </a:extLst>
          </p:cNvPr>
          <p:cNvSpPr txBox="1"/>
          <p:nvPr/>
        </p:nvSpPr>
        <p:spPr>
          <a:xfrm>
            <a:off x="5019174" y="3921707"/>
            <a:ext cx="1117569" cy="56682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Waffle</a:t>
            </a:r>
          </a:p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 con Salchicha de Pollo*</a:t>
            </a:r>
          </a:p>
        </p:txBody>
      </p:sp>
      <p:sp>
        <p:nvSpPr>
          <p:cNvPr id="63" name="object 67">
            <a:extLst>
              <a:ext uri="{FF2B5EF4-FFF2-40B4-BE49-F238E27FC236}">
                <a16:creationId xmlns:a16="http://schemas.microsoft.com/office/drawing/2014/main" id="{3562D6B7-2E57-4926-AB0F-3F0DA1106755}"/>
              </a:ext>
            </a:extLst>
          </p:cNvPr>
          <p:cNvSpPr txBox="1"/>
          <p:nvPr/>
        </p:nvSpPr>
        <p:spPr>
          <a:xfrm>
            <a:off x="4962189" y="5039602"/>
            <a:ext cx="1117570" cy="56682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Panqueques </a:t>
            </a:r>
          </a:p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con Salchicha de Pollo*</a:t>
            </a:r>
          </a:p>
        </p:txBody>
      </p:sp>
      <p:sp>
        <p:nvSpPr>
          <p:cNvPr id="64" name="object 67">
            <a:extLst>
              <a:ext uri="{FF2B5EF4-FFF2-40B4-BE49-F238E27FC236}">
                <a16:creationId xmlns:a16="http://schemas.microsoft.com/office/drawing/2014/main" id="{762566D1-8D11-4CE0-B6CF-49B900819912}"/>
              </a:ext>
            </a:extLst>
          </p:cNvPr>
          <p:cNvSpPr txBox="1"/>
          <p:nvPr/>
        </p:nvSpPr>
        <p:spPr>
          <a:xfrm>
            <a:off x="5014361" y="6162404"/>
            <a:ext cx="1117569" cy="56682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Waffle</a:t>
            </a:r>
          </a:p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 con Salchicha de Pollo*</a:t>
            </a:r>
          </a:p>
        </p:txBody>
      </p:sp>
      <p:sp>
        <p:nvSpPr>
          <p:cNvPr id="66" name="object 67">
            <a:extLst>
              <a:ext uri="{FF2B5EF4-FFF2-40B4-BE49-F238E27FC236}">
                <a16:creationId xmlns:a16="http://schemas.microsoft.com/office/drawing/2014/main" id="{58367E32-4340-4E55-9E19-AA60AE0B6FAA}"/>
              </a:ext>
            </a:extLst>
          </p:cNvPr>
          <p:cNvSpPr txBox="1"/>
          <p:nvPr/>
        </p:nvSpPr>
        <p:spPr>
          <a:xfrm>
            <a:off x="6131930" y="3894597"/>
            <a:ext cx="1117569" cy="57964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Pizza </a:t>
            </a:r>
          </a:p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Palitos de Pizza</a:t>
            </a:r>
          </a:p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con Marinara</a:t>
            </a:r>
          </a:p>
        </p:txBody>
      </p:sp>
      <p:sp>
        <p:nvSpPr>
          <p:cNvPr id="67" name="object 67">
            <a:extLst>
              <a:ext uri="{FF2B5EF4-FFF2-40B4-BE49-F238E27FC236}">
                <a16:creationId xmlns:a16="http://schemas.microsoft.com/office/drawing/2014/main" id="{0B4C70F9-B6C5-41DE-8052-C509C9D12EC0}"/>
              </a:ext>
            </a:extLst>
          </p:cNvPr>
          <p:cNvSpPr txBox="1"/>
          <p:nvPr/>
        </p:nvSpPr>
        <p:spPr>
          <a:xfrm>
            <a:off x="1508058" y="5124311"/>
            <a:ext cx="1023641" cy="36933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s-MX" sz="12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Sub Sándwich de Albóndigas</a:t>
            </a:r>
          </a:p>
          <a:p>
            <a:pPr marL="12700" algn="ctr" rtl="0">
              <a:spcBef>
                <a:spcPts val="100"/>
              </a:spcBef>
            </a:pPr>
            <a:endParaRPr lang="es-MX" sz="1200" b="1" i="0" u="none" strike="noStrike" dirty="0">
              <a:highlight>
                <a:srgbClr val="000000">
                  <a:alpha val="0"/>
                </a:srgbClr>
              </a:highlight>
              <a:latin typeface="Arial"/>
              <a:cs typeface="Arial"/>
            </a:endParaRPr>
          </a:p>
        </p:txBody>
      </p:sp>
      <p:sp>
        <p:nvSpPr>
          <p:cNvPr id="68" name="object 67">
            <a:extLst>
              <a:ext uri="{FF2B5EF4-FFF2-40B4-BE49-F238E27FC236}">
                <a16:creationId xmlns:a16="http://schemas.microsoft.com/office/drawing/2014/main" id="{1AF9C2FE-4133-46F9-B0EE-7BBE6003891A}"/>
              </a:ext>
            </a:extLst>
          </p:cNvPr>
          <p:cNvSpPr txBox="1"/>
          <p:nvPr/>
        </p:nvSpPr>
        <p:spPr>
          <a:xfrm>
            <a:off x="6140880" y="5147548"/>
            <a:ext cx="1117569" cy="18466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Macarrones con Queso</a:t>
            </a:r>
          </a:p>
        </p:txBody>
      </p:sp>
      <p:sp>
        <p:nvSpPr>
          <p:cNvPr id="69" name="object 67">
            <a:extLst>
              <a:ext uri="{FF2B5EF4-FFF2-40B4-BE49-F238E27FC236}">
                <a16:creationId xmlns:a16="http://schemas.microsoft.com/office/drawing/2014/main" id="{A99EF0DF-8443-4462-A149-0DF7C929A92E}"/>
              </a:ext>
            </a:extLst>
          </p:cNvPr>
          <p:cNvSpPr txBox="1"/>
          <p:nvPr/>
        </p:nvSpPr>
        <p:spPr>
          <a:xfrm>
            <a:off x="6131929" y="5934568"/>
            <a:ext cx="1117569" cy="6591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rtl="0">
              <a:spcBef>
                <a:spcPts val="100"/>
              </a:spcBef>
            </a:pPr>
            <a:r>
              <a:rPr lang="es-MX" sz="900" b="0" i="1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Día Nacional del Sándwich Cheesesteak</a:t>
            </a:r>
          </a:p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Cheesesteak de res</a:t>
            </a:r>
          </a:p>
        </p:txBody>
      </p:sp>
      <p:pic>
        <p:nvPicPr>
          <p:cNvPr id="89" name="Picture 88">
            <a:extLst>
              <a:ext uri="{FF2B5EF4-FFF2-40B4-BE49-F238E27FC236}">
                <a16:creationId xmlns:a16="http://schemas.microsoft.com/office/drawing/2014/main" id="{95D7F714-AAF4-4F75-9159-4EED91BB3CDC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10822" t="10384" r="4462" b="777"/>
          <a:stretch>
            <a:fillRect/>
          </a:stretch>
        </p:blipFill>
        <p:spPr>
          <a:xfrm>
            <a:off x="-3020796" y="4679496"/>
            <a:ext cx="1404806" cy="649929"/>
          </a:xfrm>
          <a:prstGeom prst="rect">
            <a:avLst/>
          </a:prstGeom>
        </p:spPr>
      </p:pic>
      <p:sp>
        <p:nvSpPr>
          <p:cNvPr id="43" name="object 67">
            <a:extLst>
              <a:ext uri="{FF2B5EF4-FFF2-40B4-BE49-F238E27FC236}">
                <a16:creationId xmlns:a16="http://schemas.microsoft.com/office/drawing/2014/main" id="{3BB726D4-BD29-444E-912F-54216A553D04}"/>
              </a:ext>
            </a:extLst>
          </p:cNvPr>
          <p:cNvSpPr txBox="1"/>
          <p:nvPr/>
        </p:nvSpPr>
        <p:spPr>
          <a:xfrm>
            <a:off x="2658205" y="2859577"/>
            <a:ext cx="1117569" cy="41293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 Nachos de Res</a:t>
            </a:r>
            <a:r>
              <a:rPr lang="es-MX" sz="14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*</a:t>
            </a:r>
          </a:p>
        </p:txBody>
      </p:sp>
      <p:sp>
        <p:nvSpPr>
          <p:cNvPr id="44" name="object 67">
            <a:extLst>
              <a:ext uri="{FF2B5EF4-FFF2-40B4-BE49-F238E27FC236}">
                <a16:creationId xmlns:a16="http://schemas.microsoft.com/office/drawing/2014/main" id="{2965438C-CBE3-894E-9F90-55165C30274F}"/>
              </a:ext>
            </a:extLst>
          </p:cNvPr>
          <p:cNvSpPr txBox="1"/>
          <p:nvPr/>
        </p:nvSpPr>
        <p:spPr>
          <a:xfrm>
            <a:off x="1570682" y="2793072"/>
            <a:ext cx="987622" cy="59759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solidFill>
                  <a:srgbClr val="00B050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Calzone de Queso</a:t>
            </a:r>
            <a:endParaRPr lang="en-US" sz="1400" b="1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12700" algn="ctr">
              <a:spcBef>
                <a:spcPts val="100"/>
              </a:spcBef>
            </a:pPr>
            <a:endParaRPr lang="en-US" sz="1200" i="1"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45" name="object 67">
            <a:extLst>
              <a:ext uri="{FF2B5EF4-FFF2-40B4-BE49-F238E27FC236}">
                <a16:creationId xmlns:a16="http://schemas.microsoft.com/office/drawing/2014/main" id="{87FA0FA0-855C-9446-A55D-D88AFB052358}"/>
              </a:ext>
            </a:extLst>
          </p:cNvPr>
          <p:cNvSpPr txBox="1"/>
          <p:nvPr/>
        </p:nvSpPr>
        <p:spPr>
          <a:xfrm>
            <a:off x="3846663" y="2783341"/>
            <a:ext cx="1117569" cy="55399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Pedacitos de Pollo Empanizado Picantes</a:t>
            </a:r>
          </a:p>
        </p:txBody>
      </p:sp>
      <p:sp>
        <p:nvSpPr>
          <p:cNvPr id="50" name="object 67">
            <a:extLst>
              <a:ext uri="{FF2B5EF4-FFF2-40B4-BE49-F238E27FC236}">
                <a16:creationId xmlns:a16="http://schemas.microsoft.com/office/drawing/2014/main" id="{6C984EC9-F403-1D40-9A6C-DDA142E5FC19}"/>
              </a:ext>
            </a:extLst>
          </p:cNvPr>
          <p:cNvSpPr txBox="1"/>
          <p:nvPr/>
        </p:nvSpPr>
        <p:spPr>
          <a:xfrm>
            <a:off x="6180799" y="7307987"/>
            <a:ext cx="1117569" cy="18466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Palitos de Queso Mozzarella</a:t>
            </a:r>
          </a:p>
        </p:txBody>
      </p:sp>
      <p:sp>
        <p:nvSpPr>
          <p:cNvPr id="51" name="object 67">
            <a:extLst>
              <a:ext uri="{FF2B5EF4-FFF2-40B4-BE49-F238E27FC236}">
                <a16:creationId xmlns:a16="http://schemas.microsoft.com/office/drawing/2014/main" id="{56A1164A-0BC5-B04E-AD8C-5954043446A3}"/>
              </a:ext>
            </a:extLst>
          </p:cNvPr>
          <p:cNvSpPr txBox="1"/>
          <p:nvPr/>
        </p:nvSpPr>
        <p:spPr>
          <a:xfrm>
            <a:off x="2689068" y="7269144"/>
            <a:ext cx="1117569" cy="36933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Nachos de Pollo*</a:t>
            </a:r>
          </a:p>
        </p:txBody>
      </p:sp>
      <p:sp>
        <p:nvSpPr>
          <p:cNvPr id="55" name="object 67">
            <a:extLst>
              <a:ext uri="{FF2B5EF4-FFF2-40B4-BE49-F238E27FC236}">
                <a16:creationId xmlns:a16="http://schemas.microsoft.com/office/drawing/2014/main" id="{1CAD86B0-5489-F44D-83B7-C24D7C351126}"/>
              </a:ext>
            </a:extLst>
          </p:cNvPr>
          <p:cNvSpPr txBox="1"/>
          <p:nvPr/>
        </p:nvSpPr>
        <p:spPr>
          <a:xfrm>
            <a:off x="3844619" y="7269144"/>
            <a:ext cx="1117569" cy="57964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1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Pedacitos de</a:t>
            </a:r>
          </a:p>
          <a:p>
            <a:pPr marL="12700" algn="ctr">
              <a:spcBef>
                <a:spcPts val="100"/>
              </a:spcBef>
            </a:pPr>
            <a:r>
              <a:rPr lang="es-MX" sz="1100" b="1" i="0" u="none" strike="noStrike" dirty="0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Pollo empanizado con salsa agridulce </a:t>
            </a:r>
          </a:p>
          <a:p>
            <a:pPr marL="12700" algn="ctr" rtl="0">
              <a:spcBef>
                <a:spcPts val="100"/>
              </a:spcBef>
            </a:pPr>
            <a:endParaRPr lang="es-MX" sz="1200" b="1" i="0" u="none" strike="noStrike" dirty="0">
              <a:highlight>
                <a:srgbClr val="000000">
                  <a:alpha val="0"/>
                </a:srgbClr>
              </a:highlight>
              <a:latin typeface="Arial"/>
              <a:cs typeface="Arial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80737C31-4CEB-A394-EE95-B2FCAABFBF64}"/>
              </a:ext>
            </a:extLst>
          </p:cNvPr>
          <p:cNvSpPr/>
          <p:nvPr/>
        </p:nvSpPr>
        <p:spPr>
          <a:xfrm>
            <a:off x="23589" y="5585404"/>
            <a:ext cx="1378924" cy="2446746"/>
          </a:xfrm>
          <a:prstGeom prst="roundRect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 w="25400" cap="flat" cmpd="sng" algn="ctr">
            <a:solidFill>
              <a:schemeClr val="bg1"/>
            </a:solidFill>
            <a:prstDash val="sysDot"/>
          </a:ln>
          <a:effectLst/>
        </p:spPr>
        <p:txBody>
          <a:bodyPr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s-MX" sz="1200" b="1" i="0" u="sng" strike="noStrike" kern="0" cap="none" spc="0" normalizeH="0" baseline="0" noProof="0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Fira Sans SemiBold"/>
                <a:cs typeface="Arial"/>
              </a:rPr>
              <a:t> </a:t>
            </a:r>
            <a:r>
              <a:rPr kumimoji="0" lang="es-MX" sz="1000" b="1" i="0" u="sng" strike="noStrike" kern="0" cap="none" spc="0" normalizeH="0" baseline="0" noProof="0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Fira Sans SemiBold"/>
                <a:cs typeface="Arial"/>
              </a:rPr>
              <a:t>Jugos 100% de Frutas Diarios:</a:t>
            </a:r>
            <a:r>
              <a:rPr kumimoji="0" lang="es-MX" sz="1000" b="1" i="0" u="none" strike="noStrike" kern="0" cap="none" spc="0" normalizeH="0" baseline="0" noProof="0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Fira Sans SemiBold"/>
                <a:cs typeface="Arial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88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s-MX" sz="1000" b="0" i="1" u="none" strike="noStrike" kern="0" cap="none" spc="0" normalizeH="0" baseline="0" noProof="0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Fira Sans SemiBold"/>
                <a:cs typeface="Arial"/>
              </a:rPr>
              <a:t>Manzana, Naranja, Uva, Ponche de frutas</a:t>
            </a:r>
          </a:p>
          <a:p>
            <a:pPr marL="0" marR="0" lvl="0" indent="0" algn="ctr" defTabSz="914400" eaLnBrk="1" fontAlgn="auto" latinLnBrk="0" hangingPunct="1">
              <a:lnSpc>
                <a:spcPct val="8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800" b="1" i="0" u="sng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Fira Sans SemiBold" panose="020B0603050000020004" pitchFamily="34" charset="0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8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s-MX" sz="1000" b="1" i="0" u="sng" strike="noStrike" kern="0" cap="none" spc="0" normalizeH="0" baseline="0" noProof="0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Fira Sans SemiBold"/>
                <a:cs typeface="Arial"/>
              </a:rPr>
              <a:t>Opciones Diarias de Leche:</a:t>
            </a:r>
            <a:r>
              <a:rPr kumimoji="0" lang="es-MX" sz="1000" b="1" i="0" u="none" strike="noStrike" kern="0" cap="none" spc="0" normalizeH="0" baseline="0" noProof="0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Fira Sans SemiBold"/>
                <a:cs typeface="Arial"/>
              </a:rPr>
              <a:t>  </a:t>
            </a:r>
          </a:p>
          <a:p>
            <a:pPr marL="0" marR="0" lvl="0" indent="0" algn="ctr" defTabSz="914400" rtl="0" eaLnBrk="1" fontAlgn="auto" latinLnBrk="0" hangingPunct="1">
              <a:lnSpc>
                <a:spcPct val="8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s-MX" sz="1000" b="1" i="0" u="none" strike="noStrike" kern="0" cap="none" spc="0" normalizeH="0" baseline="0" noProof="0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Fira Sans SemiBold"/>
                <a:cs typeface="Arial"/>
              </a:rPr>
              <a:t>Leche</a:t>
            </a:r>
            <a:r>
              <a:rPr kumimoji="0" lang="es-MX" sz="1000" b="0" i="0" u="none" strike="noStrike" kern="0" cap="none" spc="0" normalizeH="0" baseline="0" noProof="0">
                <a:solidFill>
                  <a:srgbClr val="FFFFFF"/>
                </a:solidFill>
                <a:highlight>
                  <a:srgbClr val="000000">
                    <a:alpha val="0"/>
                  </a:srgbClr>
                </a:highlight>
                <a:uLnTx/>
                <a:uFillTx/>
                <a:latin typeface="Arial"/>
                <a:ea typeface="Fira Sans SemiBold"/>
                <a:cs typeface="Arial"/>
              </a:rPr>
              <a:t> con 1% de grasa y Leche Descremada con Chocolate</a:t>
            </a:r>
            <a:endParaRPr kumimoji="0" lang="en-US" sz="1000" b="0" i="0" u="sng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Fira Sans SemiBold" panose="020B0603050000020004" pitchFamily="34" charset="0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12C314-D1A8-E8E2-5A39-01646DB642C1}"/>
              </a:ext>
            </a:extLst>
          </p:cNvPr>
          <p:cNvSpPr txBox="1"/>
          <p:nvPr/>
        </p:nvSpPr>
        <p:spPr>
          <a:xfrm>
            <a:off x="50890" y="1225091"/>
            <a:ext cx="1438087" cy="4421401"/>
          </a:xfrm>
          <a:prstGeom prst="rect">
            <a:avLst/>
          </a:prstGeom>
          <a:noFill/>
          <a:ln w="19050">
            <a:solidFill>
              <a:schemeClr val="accent6">
                <a:lumMod val="75000"/>
              </a:schemeClr>
            </a:solidFill>
            <a:prstDash val="sysDot"/>
          </a:ln>
        </p:spPr>
        <p:txBody>
          <a:bodyPr wrap="square" rtlCol="0">
            <a:noAutofit/>
          </a:bodyPr>
          <a:lstStyle/>
          <a:p>
            <a:pPr marL="12700" algn="ctr" rtl="0">
              <a:spcBef>
                <a:spcPts val="25"/>
              </a:spcBef>
            </a:pPr>
            <a:r>
              <a:rPr lang="es-MX" sz="1400" b="1" i="0" u="sng" strike="noStrike" spc="-5" dirty="0">
                <a:solidFill>
                  <a:srgbClr val="548235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DISPONIBLES A DIARIO</a:t>
            </a:r>
            <a:r>
              <a:rPr lang="es-MX" sz="1100" b="1" i="0" u="sng" strike="noStrike" spc="-5" dirty="0">
                <a:solidFill>
                  <a:srgbClr val="548235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:</a:t>
            </a:r>
            <a:endParaRPr lang="en-US" sz="1100" b="1" u="sng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2700">
              <a:spcBef>
                <a:spcPts val="25"/>
              </a:spcBef>
            </a:pPr>
            <a:endParaRPr lang="en-US" sz="1100" spc="-5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2700" rtl="0">
              <a:spcBef>
                <a:spcPts val="25"/>
              </a:spcBef>
            </a:pPr>
            <a:r>
              <a:rPr lang="es-MX" sz="1050" b="0" i="0" u="none" strike="noStrike" spc="-5" dirty="0">
                <a:solidFill>
                  <a:srgbClr val="548235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-</a:t>
            </a:r>
            <a:r>
              <a:rPr lang="es-MX" sz="1050" b="1" i="0" u="none" strike="noStrike" spc="-5" dirty="0">
                <a:solidFill>
                  <a:srgbClr val="548235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PIZZA</a:t>
            </a:r>
          </a:p>
          <a:p>
            <a:pPr marL="12700">
              <a:spcBef>
                <a:spcPts val="25"/>
              </a:spcBef>
            </a:pPr>
            <a:endParaRPr lang="en-US" sz="1050" spc="-5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rtl="0">
              <a:spcBef>
                <a:spcPts val="25"/>
              </a:spcBef>
            </a:pPr>
            <a:r>
              <a:rPr lang="es-MX" sz="1050" b="1" i="0" u="none" strike="noStrike" spc="-5" dirty="0">
                <a:solidFill>
                  <a:srgbClr val="548235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- SÁNDWICHES DELICATESSEN</a:t>
            </a:r>
          </a:p>
          <a:p>
            <a:pPr marL="12700">
              <a:spcBef>
                <a:spcPts val="25"/>
              </a:spcBef>
            </a:pPr>
            <a:endParaRPr lang="en-US" sz="1050" b="1" spc="-5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2700" rtl="0">
              <a:spcBef>
                <a:spcPts val="25"/>
              </a:spcBef>
            </a:pPr>
            <a:r>
              <a:rPr lang="es-MX" sz="1050" b="1" i="0" u="none" strike="noStrike" spc="-5" dirty="0">
                <a:solidFill>
                  <a:srgbClr val="548235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-ENSALADAS</a:t>
            </a:r>
            <a:endParaRPr lang="en-US" sz="105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2700">
              <a:spcBef>
                <a:spcPts val="25"/>
              </a:spcBef>
            </a:pPr>
            <a:endParaRPr lang="en-US" sz="1050" spc="-5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rtl="0">
              <a:spcBef>
                <a:spcPts val="25"/>
              </a:spcBef>
            </a:pPr>
            <a:r>
              <a:rPr lang="es-MX" sz="1050" b="0" i="1" u="none" strike="noStrike" spc="-5" dirty="0">
                <a:solidFill>
                  <a:srgbClr val="548235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ROTACIÓN DE COMIDA A LA PARRILLA:</a:t>
            </a:r>
          </a:p>
          <a:p>
            <a:pPr marL="12700">
              <a:spcBef>
                <a:spcPts val="25"/>
              </a:spcBef>
            </a:pPr>
            <a:endParaRPr lang="en-US" sz="1100" spc="-5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rtl="0">
              <a:spcBef>
                <a:spcPts val="25"/>
              </a:spcBef>
            </a:pPr>
            <a:r>
              <a:rPr lang="es-MX" sz="1050" b="1" i="0" u="none" strike="noStrike" spc="-5" dirty="0">
                <a:solidFill>
                  <a:srgbClr val="548235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Sándwich de pollo asado            </a:t>
            </a:r>
          </a:p>
          <a:p>
            <a:pPr marL="12700" rtl="0">
              <a:spcBef>
                <a:spcPts val="25"/>
              </a:spcBef>
            </a:pPr>
            <a:r>
              <a:rPr lang="es-MX" sz="1050" b="0" i="1" u="none" strike="noStrike" spc="-5" dirty="0">
                <a:solidFill>
                  <a:srgbClr val="548235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    (regular o picante)</a:t>
            </a:r>
          </a:p>
          <a:p>
            <a:pPr marL="12700">
              <a:spcBef>
                <a:spcPts val="25"/>
              </a:spcBef>
            </a:pPr>
            <a:endParaRPr lang="en-US" sz="1050" b="1" spc="-5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rtl="0">
              <a:spcBef>
                <a:spcPts val="25"/>
              </a:spcBef>
            </a:pPr>
            <a:r>
              <a:rPr lang="es-MX" sz="1050" b="1" i="0" u="none" strike="noStrike" spc="-5" dirty="0">
                <a:solidFill>
                  <a:srgbClr val="548235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-Hamburguesa </a:t>
            </a:r>
          </a:p>
          <a:p>
            <a:pPr marL="12700" rtl="0">
              <a:spcBef>
                <a:spcPts val="25"/>
              </a:spcBef>
            </a:pPr>
            <a:r>
              <a:rPr lang="es-MX" sz="1050" b="0" i="1" u="none" strike="noStrike" spc="-5" dirty="0">
                <a:solidFill>
                  <a:srgbClr val="548235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    (carne de res o vegetariana)</a:t>
            </a:r>
          </a:p>
          <a:p>
            <a:pPr marL="12700">
              <a:spcBef>
                <a:spcPts val="25"/>
              </a:spcBef>
            </a:pPr>
            <a:endParaRPr lang="en-US" sz="1050" b="1" spc="-5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rtl="0">
              <a:spcBef>
                <a:spcPts val="25"/>
              </a:spcBef>
            </a:pPr>
            <a:r>
              <a:rPr lang="es-MX" sz="1050" b="1" i="0" u="none" strike="noStrike" spc="-5" dirty="0">
                <a:solidFill>
                  <a:srgbClr val="548235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- Nuggets de Pollo</a:t>
            </a:r>
          </a:p>
          <a:p>
            <a:pPr marL="12700">
              <a:spcBef>
                <a:spcPts val="25"/>
              </a:spcBef>
            </a:pPr>
            <a:endParaRPr lang="en-US" sz="1050" b="1" spc="-5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rtl="0">
              <a:spcBef>
                <a:spcPts val="25"/>
              </a:spcBef>
            </a:pPr>
            <a:r>
              <a:rPr lang="es-MX" sz="1050" b="1" i="0" u="none" strike="noStrike" spc="-5" dirty="0">
                <a:solidFill>
                  <a:srgbClr val="548235"/>
                </a:solidFill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-Nuggets vegetarianos</a:t>
            </a:r>
            <a:endParaRPr lang="en-US" sz="105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7CD6A15-0336-1687-1FE3-D052E5DB7F4C}"/>
              </a:ext>
            </a:extLst>
          </p:cNvPr>
          <p:cNvSpPr/>
          <p:nvPr/>
        </p:nvSpPr>
        <p:spPr>
          <a:xfrm>
            <a:off x="156089" y="8289821"/>
            <a:ext cx="1188735" cy="125648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57150" cap="flat" cmpd="sng" algn="ctr">
            <a:solidFill>
              <a:srgbClr val="7BA940"/>
            </a:solidFill>
            <a:prstDash val="solid"/>
          </a:ln>
          <a:effectLst/>
        </p:spPr>
        <p:txBody>
          <a:bodyPr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s-MX" sz="1000" b="1" i="0" u="none" strike="noStrike" kern="0" cap="none" spc="0" normalizeH="0" baseline="0" noProof="0">
                <a:highlight>
                  <a:srgbClr val="000000">
                    <a:alpha val="0"/>
                  </a:srgbClr>
                </a:highlight>
                <a:uLnTx/>
                <a:uFillTx/>
                <a:latin typeface="Arial Narrow"/>
                <a:ea typeface="+mn-ea"/>
                <a:cs typeface="+mn-cs"/>
              </a:rPr>
              <a:t>* Indica un artículo que se puede hacer vegetariano</a:t>
            </a:r>
          </a:p>
          <a:p>
            <a:pPr marL="0" marR="0" lvl="0" indent="0" defTabSz="91440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000" b="1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s-MX" sz="1000" b="1" i="0" u="none" strike="noStrike" kern="0" cap="none" spc="0" normalizeH="0" baseline="0" noProof="0">
                <a:solidFill>
                  <a:srgbClr val="009242"/>
                </a:solidFill>
                <a:highlight>
                  <a:srgbClr val="000000">
                    <a:alpha val="0"/>
                  </a:srgbClr>
                </a:highlight>
                <a:uLnTx/>
                <a:uFillTx/>
                <a:latin typeface="Arial Narrow"/>
                <a:ea typeface="+mn-ea"/>
                <a:cs typeface="+mn-cs"/>
              </a:rPr>
              <a:t>OPCIONES VEGETARIANAS  </a:t>
            </a:r>
            <a:r>
              <a:rPr lang="es-MX" sz="1000" b="1" i="0" u="none" strike="noStrike" kern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Arial Narrow"/>
              </a:rPr>
              <a:t>están resaltadas en verde 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52339EC9-FEC0-140B-7DD8-E042AD620D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9715" y="8158513"/>
            <a:ext cx="5222285" cy="125648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bg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s-MX" sz="1100" b="0" i="1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¡Aramark está contratando! </a:t>
            </a:r>
          </a:p>
          <a:p>
            <a:pPr marL="171450" marR="0" lvl="0" indent="-1714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s-MX" sz="1000" b="0" i="0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Puestos de tiempo completo o parcial disponibles</a:t>
            </a:r>
          </a:p>
          <a:p>
            <a:pPr marL="171450" marR="0" lvl="0" indent="-1714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s-MX" sz="1000" b="0" i="0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Gane dinero extra mientras su hijo(a) está en la escuela </a:t>
            </a:r>
          </a:p>
          <a:p>
            <a:pPr marL="171450" marR="0" lvl="0" indent="-1714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ts val="1000"/>
              <a:buFont typeface="Arial" panose="020B0604020202020204" pitchFamily="34" charset="0"/>
              <a:buChar char="•"/>
            </a:pPr>
            <a:r>
              <a:rPr kumimoji="0" lang="es-MX" sz="1000" b="0" i="0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Veranos LIBRES, SIN noches, SIN fines de semana</a:t>
            </a:r>
            <a:endParaRPr lang="en-US" altLang="en-US" sz="1000">
              <a:solidFill>
                <a:schemeClr val="tx1"/>
              </a:solidFill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s-MX" sz="1000" b="0" i="0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TODAS LAS SOLICITUDES DEBEN COMPLETARSE EN LÍNEA: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s-MX" sz="1000" b="0" i="0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Solicitar en  </a:t>
            </a:r>
            <a:r>
              <a:rPr kumimoji="0" lang="es-MX" sz="1000" b="0" i="1" u="sng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https://www.aramark.com/careers</a:t>
            </a:r>
            <a:r>
              <a:rPr kumimoji="0" lang="es-MX" sz="1000" b="0" i="1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  </a:t>
            </a:r>
            <a:r>
              <a:rPr kumimoji="0" lang="es-MX" sz="1000" b="0" i="0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para todas las posiciones abiertas</a:t>
            </a:r>
            <a:r>
              <a:rPr kumimoji="0" lang="es-MX" sz="1000" b="0" i="1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s-MX" sz="1000" b="0" i="1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  </a:t>
            </a:r>
            <a:r>
              <a:rPr kumimoji="0" lang="es-MX" sz="1000" b="0" i="0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Búsqueda </a:t>
            </a:r>
            <a:r>
              <a:rPr kumimoji="0" lang="es-MX" sz="1000" b="0" i="1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Palabra Clave</a:t>
            </a:r>
            <a:r>
              <a:rPr kumimoji="0" lang="es-MX" sz="1000" b="0" i="0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- Servicio de Comida; </a:t>
            </a:r>
            <a:r>
              <a:rPr kumimoji="0" lang="es-MX" sz="1000" b="0" i="1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Posición</a:t>
            </a:r>
            <a:r>
              <a:rPr kumimoji="0" lang="es-MX" sz="1000" b="0" i="0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- Por hora / Estacional;  </a:t>
            </a:r>
            <a:r>
              <a:rPr kumimoji="0" lang="es-MX" sz="1000" b="0" i="1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Ciudad / Estado</a:t>
            </a:r>
            <a:r>
              <a:rPr kumimoji="0" lang="es-MX" sz="1000" b="0" i="0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- West Chester, PA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s-MX" sz="1000" b="0" i="0" u="none" strike="noStrike" cap="none" normalizeH="0" baseline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Calibri"/>
              </a:rPr>
              <a:t> o llame a la Oficina de Servicio de Alimentos al 484-266-3880.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972D9F-7DD8-43A5-B850-4C867C849A57}"/>
              </a:ext>
            </a:extLst>
          </p:cNvPr>
          <p:cNvSpPr txBox="1"/>
          <p:nvPr/>
        </p:nvSpPr>
        <p:spPr>
          <a:xfrm>
            <a:off x="2382880" y="9641386"/>
            <a:ext cx="5453857" cy="36933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r" rtl="0"/>
            <a:r>
              <a:rPr kumimoji="0" lang="es-MX" sz="800" b="1" i="1" u="none" strike="noStrike" kern="1400" cap="none" spc="0" normalizeH="0" baseline="0" noProof="0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uLnTx/>
                <a:uFillTx/>
                <a:latin typeface="Calibri"/>
                <a:ea typeface="+mn-ea"/>
                <a:cs typeface="+mn-cs"/>
              </a:rPr>
              <a:t>Para más información sobre nuestra Política de no discriminación </a:t>
            </a:r>
          </a:p>
          <a:p>
            <a:pPr algn="r" rtl="0"/>
            <a:r>
              <a:rPr kumimoji="0" lang="es-MX" sz="800" b="1" i="1" u="none" strike="noStrike" kern="1400" cap="none" spc="0" normalizeH="0" baseline="0" noProof="0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uLnTx/>
                <a:uFillTx/>
                <a:latin typeface="Calibri"/>
                <a:ea typeface="+mn-ea"/>
                <a:cs typeface="+mn-cs"/>
              </a:rPr>
              <a:t>Por favor visite: </a:t>
            </a:r>
            <a:r>
              <a:rPr kumimoji="0" lang="es-MX" sz="800" b="0" i="0" u="none" strike="noStrike" kern="1200" cap="none" spc="0" normalizeH="0" baseline="0" noProof="0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uLnTx/>
                <a:uFillTx/>
                <a:latin typeface="Calibri"/>
                <a:ea typeface="+mn-ea"/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Servicios de Alimentos / Declaración de No Discriminación y Requisitos de Derechos Civiles (wcasd.net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4" name="Picture 1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FE6C3F1C-D069-06EB-20FB-9DE0F363381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67" y="327755"/>
            <a:ext cx="569255" cy="564666"/>
          </a:xfrm>
          <a:prstGeom prst="rect">
            <a:avLst/>
          </a:prstGeom>
        </p:spPr>
      </p:pic>
      <p:sp>
        <p:nvSpPr>
          <p:cNvPr id="15" name="object 67">
            <a:extLst>
              <a:ext uri="{FF2B5EF4-FFF2-40B4-BE49-F238E27FC236}">
                <a16:creationId xmlns:a16="http://schemas.microsoft.com/office/drawing/2014/main" id="{609644DF-9217-F282-70B6-1F57B7FE511C}"/>
              </a:ext>
            </a:extLst>
          </p:cNvPr>
          <p:cNvSpPr txBox="1"/>
          <p:nvPr/>
        </p:nvSpPr>
        <p:spPr>
          <a:xfrm>
            <a:off x="5014361" y="7272758"/>
            <a:ext cx="1117569" cy="56682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Panqueques</a:t>
            </a:r>
          </a:p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 con Salchicha de Pollo*</a:t>
            </a:r>
          </a:p>
        </p:txBody>
      </p:sp>
      <p:sp>
        <p:nvSpPr>
          <p:cNvPr id="16" name="object 67">
            <a:extLst>
              <a:ext uri="{FF2B5EF4-FFF2-40B4-BE49-F238E27FC236}">
                <a16:creationId xmlns:a16="http://schemas.microsoft.com/office/drawing/2014/main" id="{EF3778CF-7B31-F5E8-BF8A-0ABF702C7CBE}"/>
              </a:ext>
            </a:extLst>
          </p:cNvPr>
          <p:cNvSpPr txBox="1"/>
          <p:nvPr/>
        </p:nvSpPr>
        <p:spPr>
          <a:xfrm>
            <a:off x="1476509" y="7279702"/>
            <a:ext cx="1117569" cy="18466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1200" b="1" i="0" u="none" strike="noStrike">
                <a:highlight>
                  <a:srgbClr val="000000">
                    <a:alpha val="0"/>
                  </a:srgbClr>
                </a:highlight>
                <a:latin typeface="Arial"/>
                <a:cs typeface="Arial"/>
              </a:rPr>
              <a:t>Salchicha Corn Dog</a:t>
            </a:r>
          </a:p>
        </p:txBody>
      </p:sp>
      <p:sp>
        <p:nvSpPr>
          <p:cNvPr id="17" name="object 67">
            <a:extLst>
              <a:ext uri="{FF2B5EF4-FFF2-40B4-BE49-F238E27FC236}">
                <a16:creationId xmlns:a16="http://schemas.microsoft.com/office/drawing/2014/main" id="{E25EC31D-5658-DD2A-B30A-40D47E230C25}"/>
              </a:ext>
            </a:extLst>
          </p:cNvPr>
          <p:cNvSpPr txBox="1"/>
          <p:nvPr/>
        </p:nvSpPr>
        <p:spPr>
          <a:xfrm>
            <a:off x="3849860" y="6290307"/>
            <a:ext cx="1117569" cy="30777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 rtl="0">
              <a:spcBef>
                <a:spcPts val="100"/>
              </a:spcBef>
            </a:pPr>
            <a:r>
              <a:rPr lang="es-MX" sz="2000" b="0" i="0" u="none" strike="noStrike">
                <a:solidFill>
                  <a:srgbClr val="548235"/>
                </a:solidFill>
                <a:highlight>
                  <a:srgbClr val="000000">
                    <a:alpha val="0"/>
                  </a:srgbClr>
                </a:highlight>
                <a:latin typeface="Lucky Shoes"/>
                <a:cs typeface="Arial"/>
              </a:rPr>
              <a:t>No hay escuela</a:t>
            </a:r>
          </a:p>
        </p:txBody>
      </p:sp>
      <p:pic>
        <p:nvPicPr>
          <p:cNvPr id="18" name="Graphic 17" descr="Basketball with solid fill">
            <a:extLst>
              <a:ext uri="{FF2B5EF4-FFF2-40B4-BE49-F238E27FC236}">
                <a16:creationId xmlns:a16="http://schemas.microsoft.com/office/drawing/2014/main" id="{E00A7FEC-9FCC-4F20-CE67-D1BBB477E9B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646873" y="5584479"/>
            <a:ext cx="234326" cy="234326"/>
          </a:xfrm>
          <a:prstGeom prst="rect">
            <a:avLst/>
          </a:prstGeom>
        </p:spPr>
      </p:pic>
      <p:pic>
        <p:nvPicPr>
          <p:cNvPr id="21" name="Graphic 20" descr="Shamrock with solid fill">
            <a:extLst>
              <a:ext uri="{FF2B5EF4-FFF2-40B4-BE49-F238E27FC236}">
                <a16:creationId xmlns:a16="http://schemas.microsoft.com/office/drawing/2014/main" id="{3C1F3F9B-E8E3-F1C1-E970-A6B299DBAD7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18883540">
            <a:off x="5072807" y="205635"/>
            <a:ext cx="470853" cy="470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631678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3.1.12"/>
  <p:tag name="AS_OS" val="Unix 5.4.204.113"/>
  <p:tag name="AS_RELEASE_DATE" val="2020.03.14"/>
  <p:tag name="AS_TITLE" val="Aspose.Slides for .NET Standard 2.0"/>
  <p:tag name="AS_VERSION" val="20.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b1519f0f-2dbf-4e21-bf34-a686ce97588a}" enabled="0" method="" siteId="{b1519f0f-2dbf-4e21-bf34-a686ce97588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496</TotalTime>
  <Words>421</Words>
  <Application>Microsoft Macintosh PowerPoint</Application>
  <PresentationFormat>Custom</PresentationFormat>
  <Paragraphs>112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Lucky Shoes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Orana, Besa</dc:creator>
  <cp:lastModifiedBy>selenelacayo@gmail.com</cp:lastModifiedBy>
  <cp:revision>17</cp:revision>
  <dcterms:created xsi:type="dcterms:W3CDTF">2022-07-25T04:28:47Z</dcterms:created>
  <dcterms:modified xsi:type="dcterms:W3CDTF">2023-02-27T16:37:29Z</dcterms:modified>
</cp:coreProperties>
</file>